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notesMasterIdLst>
    <p:notesMasterId r:id="rId15"/>
  </p:notesMasterIdLst>
  <p:sldIdLst>
    <p:sldId id="256" r:id="rId2"/>
    <p:sldId id="257" r:id="rId3"/>
    <p:sldId id="258" r:id="rId4"/>
    <p:sldId id="259" r:id="rId5"/>
    <p:sldId id="266" r:id="rId6"/>
    <p:sldId id="261" r:id="rId7"/>
    <p:sldId id="260" r:id="rId8"/>
    <p:sldId id="262" r:id="rId9"/>
    <p:sldId id="263" r:id="rId10"/>
    <p:sldId id="265" r:id="rId11"/>
    <p:sldId id="264"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779" autoAdjust="0"/>
    <p:restoredTop sz="94660"/>
  </p:normalViewPr>
  <p:slideViewPr>
    <p:cSldViewPr snapToGrid="0">
      <p:cViewPr varScale="1">
        <p:scale>
          <a:sx n="70" d="100"/>
          <a:sy n="70" d="100"/>
        </p:scale>
        <p:origin x="115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17CD70-2D31-4D37-A39F-543EC0124DB5}" type="datetimeFigureOut">
              <a:rPr lang="en-US" smtClean="0"/>
              <a:t>11/6/2014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C9D96-8F98-4D09-AD43-D2F0022A28BA}" type="slidenum">
              <a:rPr lang="en-US" smtClean="0"/>
              <a:t>‹#›</a:t>
            </a:fld>
            <a:endParaRPr lang="en-US"/>
          </a:p>
        </p:txBody>
      </p:sp>
    </p:spTree>
    <p:extLst>
      <p:ext uri="{BB962C8B-B14F-4D97-AF65-F5344CB8AC3E}">
        <p14:creationId xmlns:p14="http://schemas.microsoft.com/office/powerpoint/2010/main" val="211068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BC9D96-8F98-4D09-AD43-D2F0022A28BA}" type="slidenum">
              <a:rPr lang="en-US" smtClean="0"/>
              <a:t>4</a:t>
            </a:fld>
            <a:endParaRPr lang="en-US"/>
          </a:p>
        </p:txBody>
      </p:sp>
    </p:spTree>
    <p:extLst>
      <p:ext uri="{BB962C8B-B14F-4D97-AF65-F5344CB8AC3E}">
        <p14:creationId xmlns:p14="http://schemas.microsoft.com/office/powerpoint/2010/main" val="307123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BC9D96-8F98-4D09-AD43-D2F0022A28BA}" type="slidenum">
              <a:rPr lang="en-US" smtClean="0"/>
              <a:t>6</a:t>
            </a:fld>
            <a:endParaRPr lang="en-US"/>
          </a:p>
        </p:txBody>
      </p:sp>
    </p:spTree>
    <p:extLst>
      <p:ext uri="{BB962C8B-B14F-4D97-AF65-F5344CB8AC3E}">
        <p14:creationId xmlns:p14="http://schemas.microsoft.com/office/powerpoint/2010/main" val="3029608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BC9D96-8F98-4D09-AD43-D2F0022A28BA}" type="slidenum">
              <a:rPr lang="en-US" smtClean="0"/>
              <a:t>7</a:t>
            </a:fld>
            <a:endParaRPr lang="en-US"/>
          </a:p>
        </p:txBody>
      </p:sp>
    </p:spTree>
    <p:extLst>
      <p:ext uri="{BB962C8B-B14F-4D97-AF65-F5344CB8AC3E}">
        <p14:creationId xmlns:p14="http://schemas.microsoft.com/office/powerpoint/2010/main" val="3567593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BC9D96-8F98-4D09-AD43-D2F0022A28BA}" type="slidenum">
              <a:rPr lang="en-US" smtClean="0"/>
              <a:t>8</a:t>
            </a:fld>
            <a:endParaRPr lang="en-US"/>
          </a:p>
        </p:txBody>
      </p:sp>
    </p:spTree>
    <p:extLst>
      <p:ext uri="{BB962C8B-B14F-4D97-AF65-F5344CB8AC3E}">
        <p14:creationId xmlns:p14="http://schemas.microsoft.com/office/powerpoint/2010/main" val="3680710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BC9D96-8F98-4D09-AD43-D2F0022A28BA}" type="slidenum">
              <a:rPr lang="en-US" smtClean="0"/>
              <a:t>9</a:t>
            </a:fld>
            <a:endParaRPr lang="en-US"/>
          </a:p>
        </p:txBody>
      </p:sp>
    </p:spTree>
    <p:extLst>
      <p:ext uri="{BB962C8B-B14F-4D97-AF65-F5344CB8AC3E}">
        <p14:creationId xmlns:p14="http://schemas.microsoft.com/office/powerpoint/2010/main" val="3452197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BC9D96-8F98-4D09-AD43-D2F0022A28BA}" type="slidenum">
              <a:rPr lang="en-US" smtClean="0"/>
              <a:t>10</a:t>
            </a:fld>
            <a:endParaRPr lang="en-US"/>
          </a:p>
        </p:txBody>
      </p:sp>
    </p:spTree>
    <p:extLst>
      <p:ext uri="{BB962C8B-B14F-4D97-AF65-F5344CB8AC3E}">
        <p14:creationId xmlns:p14="http://schemas.microsoft.com/office/powerpoint/2010/main" val="907451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BC9D96-8F98-4D09-AD43-D2F0022A28BA}" type="slidenum">
              <a:rPr lang="en-US" smtClean="0"/>
              <a:t>11</a:t>
            </a:fld>
            <a:endParaRPr lang="en-US"/>
          </a:p>
        </p:txBody>
      </p:sp>
    </p:spTree>
    <p:extLst>
      <p:ext uri="{BB962C8B-B14F-4D97-AF65-F5344CB8AC3E}">
        <p14:creationId xmlns:p14="http://schemas.microsoft.com/office/powerpoint/2010/main" val="43682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5074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5176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2666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B61BEF0D-F0BB-DE4B-95CE-6DB70DBA9567}" type="datetimeFigureOut">
              <a:rPr lang="en-US" smtClean="0"/>
              <a:pPr/>
              <a:t>11/6/2014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6431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4745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2580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7684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2950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739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363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120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1018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6116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B61BEF0D-F0BB-DE4B-95CE-6DB70DBA9567}" type="datetimeFigureOut">
              <a:rPr lang="en-US" smtClean="0"/>
              <a:pPr/>
              <a:t>11/6/2014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9157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B61BEF0D-F0BB-DE4B-95CE-6DB70DBA9567}" type="datetimeFigureOut">
              <a:rPr lang="en-US" smtClean="0"/>
              <a:pPr/>
              <a:t>11/6/2014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8559774"/>
      </p:ext>
    </p:extLst>
  </p:cSld>
  <p:clrMap bg1="dk1" tx1="lt1" bg2="dk2" tx2="lt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ogle.com/search?q=hinduism&amp;source=lnms&amp;tbm=isch&amp;sa=X&amp;ei=edU7VJrgI_X_sAST0ICACA&amp;ved=0CAYQ_AUoAQ&amp;biw=1242&amp;bih=565#facrc=_&amp;imgdii=_&amp;imgrc=CDn" TargetMode="External"/><Relationship Id="rId2" Type="http://schemas.openxmlformats.org/officeDocument/2006/relationships/hyperlink" Target="http://hinduism.about.com/od/basics/p/hinduismbasics.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com/search?q=hinduism&amp;source=lnms&amp;tbm=isch&amp;sa=X&amp;ei=edU7VJrgI_X_sAST0ICACA&amp;ved=0CAYQ_AUoAQ&amp;biw=1242&amp;bih=565#facrc=_&amp;imgdii=_&amp;imgrc=CDn" TargetMode="External"/><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hinduism.about.com/od/basics/p/hinduismbasics.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2805" y="450376"/>
            <a:ext cx="10153644" cy="3386667"/>
          </a:xfrm>
        </p:spPr>
        <p:txBody>
          <a:bodyPr/>
          <a:lstStyle/>
          <a:p>
            <a:r>
              <a:rPr lang="en-US" sz="13800" dirty="0" smtClean="0"/>
              <a:t>HINDUISM </a:t>
            </a:r>
            <a:endParaRPr lang="en-US" sz="13800" dirty="0"/>
          </a:p>
        </p:txBody>
      </p:sp>
      <p:sp>
        <p:nvSpPr>
          <p:cNvPr id="3" name="Subtitle 2"/>
          <p:cNvSpPr>
            <a:spLocks noGrp="1"/>
          </p:cNvSpPr>
          <p:nvPr>
            <p:ph type="subTitle" idx="1"/>
          </p:nvPr>
        </p:nvSpPr>
        <p:spPr>
          <a:xfrm>
            <a:off x="0" y="5152330"/>
            <a:ext cx="10572000" cy="434974"/>
          </a:xfrm>
        </p:spPr>
        <p:txBody>
          <a:bodyPr>
            <a:noAutofit/>
          </a:bodyPr>
          <a:lstStyle/>
          <a:p>
            <a:pPr algn="ctr"/>
            <a:r>
              <a:rPr lang="en-US" sz="2000" dirty="0" smtClean="0"/>
              <a:t>Taylor </a:t>
            </a:r>
            <a:r>
              <a:rPr lang="en-US" sz="2000" dirty="0" smtClean="0"/>
              <a:t>Godfrey</a:t>
            </a:r>
          </a:p>
          <a:p>
            <a:pPr algn="ctr"/>
            <a:r>
              <a:rPr lang="en-US" sz="2000" dirty="0" smtClean="0"/>
              <a:t>Introduction </a:t>
            </a:r>
            <a:r>
              <a:rPr lang="en-US" sz="2000" dirty="0"/>
              <a:t>to Nursing</a:t>
            </a:r>
          </a:p>
          <a:p>
            <a:pPr algn="ctr"/>
            <a:r>
              <a:rPr lang="en-US" sz="2000" dirty="0"/>
              <a:t>Fall 2014</a:t>
            </a:r>
          </a:p>
          <a:p>
            <a:pPr algn="ctr"/>
            <a:endParaRPr lang="en-US" sz="2000" dirty="0"/>
          </a:p>
        </p:txBody>
      </p:sp>
    </p:spTree>
    <p:extLst>
      <p:ext uri="{BB962C8B-B14F-4D97-AF65-F5344CB8AC3E}">
        <p14:creationId xmlns:p14="http://schemas.microsoft.com/office/powerpoint/2010/main" val="859548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Philosophical views</a:t>
            </a:r>
            <a:endParaRPr lang="en-US" dirty="0"/>
          </a:p>
        </p:txBody>
      </p:sp>
      <p:sp>
        <p:nvSpPr>
          <p:cNvPr id="3" name="Content Placeholder 2"/>
          <p:cNvSpPr>
            <a:spLocks noGrp="1"/>
          </p:cNvSpPr>
          <p:nvPr>
            <p:ph idx="1"/>
          </p:nvPr>
        </p:nvSpPr>
        <p:spPr>
          <a:xfrm>
            <a:off x="0" y="1417638"/>
            <a:ext cx="12192000" cy="5440361"/>
          </a:xfrm>
        </p:spPr>
        <p:txBody>
          <a:bodyPr/>
          <a:lstStyle/>
          <a:p>
            <a:r>
              <a:rPr lang="en-US" dirty="0" smtClean="0"/>
              <a:t>Hinduism goes back to the sacred Vedas</a:t>
            </a:r>
          </a:p>
          <a:p>
            <a:r>
              <a:rPr lang="en-US" dirty="0" smtClean="0"/>
              <a:t>Vedas is a religious literature </a:t>
            </a:r>
          </a:p>
          <a:p>
            <a:r>
              <a:rPr lang="en-US" dirty="0" smtClean="0"/>
              <a:t>According to Raman, “</a:t>
            </a:r>
            <a:r>
              <a:rPr lang="en-US" dirty="0"/>
              <a:t>The Vedas offer homage to sun and moon, to water and wind, and to the order in Nature that is universal. Here, in short, may be seen the seeds of naturalism that were to sprout in later centuries as scientific interpretations of the </a:t>
            </a:r>
            <a:r>
              <a:rPr lang="en-US" dirty="0" smtClean="0"/>
              <a:t>world” (Raman 2012).</a:t>
            </a:r>
          </a:p>
          <a:p>
            <a:r>
              <a:rPr lang="en-US" dirty="0" smtClean="0"/>
              <a:t>Hindus are growing with modern science because the are so intrigued with nature and how the world works. </a:t>
            </a:r>
          </a:p>
          <a:p>
            <a:r>
              <a:rPr lang="en-US" dirty="0" smtClean="0"/>
              <a:t>They tend to value spiritual and mental aspects of life</a:t>
            </a:r>
          </a:p>
          <a:p>
            <a:r>
              <a:rPr lang="en-US" dirty="0" smtClean="0"/>
              <a:t>They don’t focus on having a job, going to school, and having all the best technology like we do.</a:t>
            </a:r>
          </a:p>
          <a:p>
            <a:r>
              <a:rPr lang="en-US" dirty="0" smtClean="0"/>
              <a:t>They focus on bettering the mind and spirit so karma doesn’t cause them to have a horrible life the next time around</a:t>
            </a:r>
          </a:p>
        </p:txBody>
      </p:sp>
      <p:sp>
        <p:nvSpPr>
          <p:cNvPr id="4" name="Footer Placeholder 3"/>
          <p:cNvSpPr>
            <a:spLocks noGrp="1"/>
          </p:cNvSpPr>
          <p:nvPr>
            <p:ph type="ftr" sz="quarter" idx="11"/>
          </p:nvPr>
        </p:nvSpPr>
        <p:spPr/>
        <p:txBody>
          <a:bodyPr/>
          <a:lstStyle/>
          <a:p>
            <a:r>
              <a:rPr lang="en-US" dirty="0" smtClean="0"/>
              <a:t>Raman, V. V. (2012). HINDUISM AND SCIENCE: SOME REFLECTIONS. </a:t>
            </a:r>
            <a:r>
              <a:rPr lang="en-US" dirty="0" err="1" smtClean="0"/>
              <a:t>Zygon</a:t>
            </a:r>
            <a:r>
              <a:rPr lang="en-US" dirty="0" smtClean="0"/>
              <a:t>: Journal Of Religion &amp; Science, 47(3), 549-574. doi:10.1111/j.1467-9744.2012.01274.x</a:t>
            </a:r>
            <a:endParaRPr lang="en-US" dirty="0"/>
          </a:p>
        </p:txBody>
      </p:sp>
    </p:spTree>
    <p:extLst>
      <p:ext uri="{BB962C8B-B14F-4D97-AF65-F5344CB8AC3E}">
        <p14:creationId xmlns:p14="http://schemas.microsoft.com/office/powerpoint/2010/main" val="355059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 of what </a:t>
            </a:r>
            <a:r>
              <a:rPr lang="en-US" dirty="0"/>
              <a:t>n</a:t>
            </a:r>
            <a:r>
              <a:rPr lang="en-US" dirty="0" smtClean="0"/>
              <a:t>urses </a:t>
            </a:r>
            <a:r>
              <a:rPr lang="en-US" dirty="0" smtClean="0"/>
              <a:t>need to </a:t>
            </a:r>
            <a:r>
              <a:rPr lang="en-US" dirty="0" smtClean="0"/>
              <a:t>understand</a:t>
            </a:r>
            <a:endParaRPr lang="en-US" dirty="0"/>
          </a:p>
        </p:txBody>
      </p:sp>
      <p:sp>
        <p:nvSpPr>
          <p:cNvPr id="3" name="Content Placeholder 2"/>
          <p:cNvSpPr>
            <a:spLocks noGrp="1"/>
          </p:cNvSpPr>
          <p:nvPr>
            <p:ph idx="1"/>
          </p:nvPr>
        </p:nvSpPr>
        <p:spPr>
          <a:xfrm>
            <a:off x="275771" y="2222287"/>
            <a:ext cx="11097515" cy="4338170"/>
          </a:xfrm>
        </p:spPr>
        <p:txBody>
          <a:bodyPr>
            <a:normAutofit lnSpcReduction="10000"/>
          </a:bodyPr>
          <a:lstStyle/>
          <a:p>
            <a:r>
              <a:rPr lang="en-US" sz="2400" dirty="0" smtClean="0"/>
              <a:t>Hindus believe that any illness is a result of karma</a:t>
            </a:r>
          </a:p>
          <a:p>
            <a:r>
              <a:rPr lang="en-US" sz="2400" dirty="0" smtClean="0"/>
              <a:t>The right hand is holy</a:t>
            </a:r>
          </a:p>
          <a:p>
            <a:r>
              <a:rPr lang="en-US" sz="2400" dirty="0" smtClean="0"/>
              <a:t>IV needs to be placed in the right hand to promote clean healing</a:t>
            </a:r>
          </a:p>
          <a:p>
            <a:r>
              <a:rPr lang="en-US" sz="2400" dirty="0" smtClean="0"/>
              <a:t>In the case of death, holy water and basil leaves may be placed on the body to ensure and better life when they are reborn</a:t>
            </a:r>
          </a:p>
          <a:p>
            <a:r>
              <a:rPr lang="en-US" sz="2400" dirty="0" smtClean="0"/>
              <a:t>They may wrap the wrist or neck with sacred threads</a:t>
            </a:r>
          </a:p>
          <a:p>
            <a:r>
              <a:rPr lang="en-US" sz="2400" dirty="0" smtClean="0"/>
              <a:t>After death the arms must be straightened</a:t>
            </a:r>
          </a:p>
          <a:p>
            <a:r>
              <a:rPr lang="en-US" sz="2400" dirty="0" smtClean="0"/>
              <a:t>Many Hindus are vegetarian so their lunch trays should be accommodated. </a:t>
            </a:r>
          </a:p>
          <a:p>
            <a:endParaRPr lang="en-US" dirty="0"/>
          </a:p>
        </p:txBody>
      </p:sp>
      <p:sp>
        <p:nvSpPr>
          <p:cNvPr id="4" name="Footer Placeholder 3"/>
          <p:cNvSpPr>
            <a:spLocks noGrp="1"/>
          </p:cNvSpPr>
          <p:nvPr>
            <p:ph type="ftr" sz="quarter" idx="11"/>
          </p:nvPr>
        </p:nvSpPr>
        <p:spPr>
          <a:xfrm>
            <a:off x="275771" y="6377894"/>
            <a:ext cx="8644320" cy="365125"/>
          </a:xfrm>
        </p:spPr>
        <p:txBody>
          <a:bodyPr/>
          <a:lstStyle/>
          <a:p>
            <a:r>
              <a:rPr lang="en-US" dirty="0"/>
              <a:t>Janet R. Webber, Jane H. Kelley. (2014). </a:t>
            </a:r>
            <a:r>
              <a:rPr lang="en-US" i="1" dirty="0"/>
              <a:t>Health Assessment in Nursing: Philadelphia</a:t>
            </a:r>
            <a:r>
              <a:rPr lang="en-US" dirty="0"/>
              <a:t>: Wolters Kluwer| </a:t>
            </a:r>
            <a:r>
              <a:rPr lang="en-US" dirty="0" smtClean="0"/>
              <a:t>Lippincott </a:t>
            </a:r>
            <a:r>
              <a:rPr lang="en-US" dirty="0"/>
              <a:t>Williams &amp; Wilkins. 200-201.</a:t>
            </a:r>
          </a:p>
          <a:p>
            <a:endParaRPr lang="en-US" dirty="0"/>
          </a:p>
        </p:txBody>
      </p:sp>
    </p:spTree>
    <p:extLst>
      <p:ext uri="{BB962C8B-B14F-4D97-AF65-F5344CB8AC3E}">
        <p14:creationId xmlns:p14="http://schemas.microsoft.com/office/powerpoint/2010/main" val="656944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74013" y="1417638"/>
            <a:ext cx="10554574" cy="3636511"/>
          </a:xfrm>
        </p:spPr>
        <p:txBody>
          <a:bodyPr>
            <a:noAutofit/>
          </a:bodyPr>
          <a:lstStyle/>
          <a:p>
            <a:pPr marL="0" indent="0" algn="ctr">
              <a:buNone/>
            </a:pPr>
            <a:r>
              <a:rPr lang="en-US" sz="13800" dirty="0" smtClean="0"/>
              <a:t>Questions?</a:t>
            </a:r>
            <a:endParaRPr lang="en-US" sz="13800" dirty="0"/>
          </a:p>
        </p:txBody>
      </p:sp>
    </p:spTree>
    <p:extLst>
      <p:ext uri="{BB962C8B-B14F-4D97-AF65-F5344CB8AC3E}">
        <p14:creationId xmlns:p14="http://schemas.microsoft.com/office/powerpoint/2010/main" val="1391741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References</a:t>
            </a:r>
            <a:endParaRPr lang="en-US" dirty="0"/>
          </a:p>
        </p:txBody>
      </p:sp>
      <p:sp>
        <p:nvSpPr>
          <p:cNvPr id="5" name="Content Placeholder 4"/>
          <p:cNvSpPr>
            <a:spLocks noGrp="1"/>
          </p:cNvSpPr>
          <p:nvPr>
            <p:ph idx="1"/>
          </p:nvPr>
        </p:nvSpPr>
        <p:spPr>
          <a:xfrm>
            <a:off x="393709" y="2904867"/>
            <a:ext cx="10554574" cy="3636511"/>
          </a:xfrm>
        </p:spPr>
        <p:txBody>
          <a:bodyPr>
            <a:normAutofit fontScale="85000" lnSpcReduction="10000"/>
          </a:bodyPr>
          <a:lstStyle/>
          <a:p>
            <a:r>
              <a:rPr lang="en-US" dirty="0"/>
              <a:t>Raman, V. V. (2012). HINDUISM AND SCIENCE: SOME REFLECTIONS. </a:t>
            </a:r>
            <a:r>
              <a:rPr lang="en-US" dirty="0" err="1"/>
              <a:t>Zygon</a:t>
            </a:r>
            <a:r>
              <a:rPr lang="en-US" dirty="0"/>
              <a:t>: Journal Of Religion &amp; Science, </a:t>
            </a:r>
            <a:r>
              <a:rPr lang="en-US" dirty="0" smtClean="0"/>
              <a:t>	47(3</a:t>
            </a:r>
            <a:r>
              <a:rPr lang="en-US" dirty="0"/>
              <a:t>), 549-574. </a:t>
            </a:r>
            <a:r>
              <a:rPr lang="en-US" dirty="0" smtClean="0"/>
              <a:t>doi:10.1111/j.1467-9744.2012.01274.x</a:t>
            </a:r>
          </a:p>
          <a:p>
            <a:r>
              <a:rPr lang="en-US" dirty="0"/>
              <a:t>Chapple, C. (2012). Unifying Hinduism: Philosophy and Identity in Indian Intellectual History. By </a:t>
            </a:r>
            <a:r>
              <a:rPr lang="en-US" dirty="0" smtClean="0"/>
              <a:t>Andrew </a:t>
            </a:r>
            <a:r>
              <a:rPr lang="en-US" dirty="0" smtClean="0"/>
              <a:t>	Nicholson</a:t>
            </a:r>
            <a:r>
              <a:rPr lang="en-US" dirty="0"/>
              <a:t>. Journal Of The American Academy Of Religion, 80(2), 546-549. </a:t>
            </a:r>
            <a:endParaRPr lang="en-US" dirty="0" smtClean="0"/>
          </a:p>
          <a:p>
            <a:endParaRPr lang="en-US" dirty="0" smtClean="0"/>
          </a:p>
          <a:p>
            <a:r>
              <a:rPr lang="en-US" dirty="0" smtClean="0"/>
              <a:t>Janet R. Webber, Jane H. Kelley. (2014). </a:t>
            </a:r>
            <a:r>
              <a:rPr lang="en-US" i="1" dirty="0" smtClean="0"/>
              <a:t>Health Assessment in Nursing: Philadelphia</a:t>
            </a:r>
            <a:r>
              <a:rPr lang="en-US" dirty="0" smtClean="0"/>
              <a:t>: Wolters Kluwer| </a:t>
            </a:r>
            <a:r>
              <a:rPr lang="en-US" dirty="0" smtClean="0"/>
              <a:t>	Lippincott </a:t>
            </a:r>
            <a:r>
              <a:rPr lang="en-US" dirty="0" smtClean="0"/>
              <a:t>Williams &amp; Wilkins. 200-201.</a:t>
            </a:r>
          </a:p>
          <a:p>
            <a:r>
              <a:rPr lang="en-US" dirty="0" smtClean="0"/>
              <a:t>The Heart of Hinduism. </a:t>
            </a:r>
            <a:r>
              <a:rPr lang="en-US" dirty="0"/>
              <a:t>(</a:t>
            </a:r>
            <a:r>
              <a:rPr lang="en-US" dirty="0" smtClean="0"/>
              <a:t>2004). Retrieved October 13, 2014</a:t>
            </a:r>
            <a:r>
              <a:rPr lang="en-US" dirty="0"/>
              <a:t>, from http://hinduism.iskcon.org/index.htm</a:t>
            </a:r>
            <a:endParaRPr lang="en-US" dirty="0" smtClean="0"/>
          </a:p>
          <a:p>
            <a:r>
              <a:rPr lang="en-US" dirty="0" smtClean="0"/>
              <a:t>Hinduism for beginners. (2014). </a:t>
            </a:r>
            <a:r>
              <a:rPr lang="en-US" dirty="0"/>
              <a:t>Retrieved October 13, 2014, from </a:t>
            </a:r>
            <a:r>
              <a:rPr lang="en-US" dirty="0" smtClean="0"/>
              <a:t>	</a:t>
            </a:r>
            <a:r>
              <a:rPr lang="en-US" dirty="0" smtClean="0">
                <a:hlinkClick r:id="rId2"/>
              </a:rPr>
              <a:t>http</a:t>
            </a:r>
            <a:r>
              <a:rPr lang="en-US" dirty="0">
                <a:hlinkClick r:id="rId2"/>
              </a:rPr>
              <a:t>://</a:t>
            </a:r>
            <a:r>
              <a:rPr lang="en-US" dirty="0" smtClean="0">
                <a:hlinkClick r:id="rId2"/>
              </a:rPr>
              <a:t>hinduism.about.com/od/basics/p/hinduismbasics.htm</a:t>
            </a:r>
            <a:endParaRPr lang="en-US" dirty="0" smtClean="0"/>
          </a:p>
          <a:p>
            <a:r>
              <a:rPr lang="en-US" dirty="0" smtClean="0"/>
              <a:t>Picture</a:t>
            </a:r>
            <a:r>
              <a:rPr lang="en-US" dirty="0"/>
              <a:t>: </a:t>
            </a:r>
            <a:r>
              <a:rPr lang="en-US" sz="1050" dirty="0">
                <a:hlinkClick r:id="rId3"/>
              </a:rPr>
              <a:t>https://www.google.com/search?q=hinduism&amp;source=lnms&amp;tbm=isch&amp;sa=X&amp;ei=edU7VJrgI_X_sAST0ICACA&amp;ved=0CAYQ_AUoAQ&amp;biw=1242&amp;bih=565#facrc=_&amp;imgdii=_&amp;</a:t>
            </a:r>
            <a:r>
              <a:rPr lang="en-US" sz="1050" dirty="0" smtClean="0">
                <a:hlinkClick r:id="rId3"/>
              </a:rPr>
              <a:t>imgrc=CDn</a:t>
            </a:r>
            <a:r>
              <a:rPr lang="en-US" sz="1050" dirty="0" smtClean="0"/>
              <a:t>	CrtegLrAyhM%253A%3Be5m6QKOKCt1pjM%3Bhttp%253A%252F%252Fwww.prestonfaithforum.org.uk%252Fimages%252Fbanners_hinduism.png%3Bhttp%253A%252F%252Fwww.prest	onfaithforum.org.uk%252Fhinduism%252Fhinduism.html%3B685%3B256</a:t>
            </a:r>
            <a:endParaRPr lang="en-US" sz="1050" dirty="0"/>
          </a:p>
          <a:p>
            <a:endParaRPr lang="en-US" dirty="0"/>
          </a:p>
          <a:p>
            <a:endParaRPr lang="en-US" dirty="0"/>
          </a:p>
        </p:txBody>
      </p:sp>
    </p:spTree>
    <p:extLst>
      <p:ext uri="{BB962C8B-B14F-4D97-AF65-F5344CB8AC3E}">
        <p14:creationId xmlns:p14="http://schemas.microsoft.com/office/powerpoint/2010/main" val="3730267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Purpose</a:t>
            </a:r>
            <a:endParaRPr lang="en-US" dirty="0"/>
          </a:p>
        </p:txBody>
      </p:sp>
      <p:sp>
        <p:nvSpPr>
          <p:cNvPr id="3" name="Content Placeholder 2"/>
          <p:cNvSpPr>
            <a:spLocks noGrp="1"/>
          </p:cNvSpPr>
          <p:nvPr>
            <p:ph idx="1"/>
          </p:nvPr>
        </p:nvSpPr>
        <p:spPr>
          <a:xfrm>
            <a:off x="0" y="1318779"/>
            <a:ext cx="11746773" cy="4441160"/>
          </a:xfrm>
        </p:spPr>
        <p:txBody>
          <a:bodyPr>
            <a:normAutofit/>
          </a:bodyPr>
          <a:lstStyle/>
          <a:p>
            <a:r>
              <a:rPr lang="en-US" sz="2400" dirty="0" smtClean="0"/>
              <a:t>To inform future nurses about some of the customs and values of people who practice </a:t>
            </a:r>
            <a:r>
              <a:rPr lang="en-US" sz="2400" dirty="0" smtClean="0"/>
              <a:t>Hinduism</a:t>
            </a:r>
            <a:endParaRPr lang="en-US" sz="2400" dirty="0"/>
          </a:p>
        </p:txBody>
      </p:sp>
    </p:spTree>
    <p:extLst>
      <p:ext uri="{BB962C8B-B14F-4D97-AF65-F5344CB8AC3E}">
        <p14:creationId xmlns:p14="http://schemas.microsoft.com/office/powerpoint/2010/main" val="1005864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 </a:t>
            </a:r>
            <a:endParaRPr lang="en-US" dirty="0"/>
          </a:p>
        </p:txBody>
      </p:sp>
      <p:sp>
        <p:nvSpPr>
          <p:cNvPr id="3" name="Content Placeholder 2"/>
          <p:cNvSpPr>
            <a:spLocks noGrp="1"/>
          </p:cNvSpPr>
          <p:nvPr>
            <p:ph idx="1"/>
          </p:nvPr>
        </p:nvSpPr>
        <p:spPr>
          <a:xfrm>
            <a:off x="316436" y="3072293"/>
            <a:ext cx="10554574" cy="3636511"/>
          </a:xfrm>
        </p:spPr>
        <p:txBody>
          <a:bodyPr>
            <a:normAutofit fontScale="92500" lnSpcReduction="10000"/>
          </a:bodyPr>
          <a:lstStyle/>
          <a:p>
            <a:r>
              <a:rPr lang="en-US" sz="2800" dirty="0" smtClean="0"/>
              <a:t>Identify</a:t>
            </a:r>
            <a:r>
              <a:rPr lang="en-US" sz="2800" dirty="0" smtClean="0"/>
              <a:t> </a:t>
            </a:r>
            <a:r>
              <a:rPr lang="en-US" sz="2800" dirty="0" smtClean="0"/>
              <a:t>Hindus belief in God</a:t>
            </a:r>
          </a:p>
          <a:p>
            <a:r>
              <a:rPr lang="en-US" sz="2800" dirty="0" smtClean="0"/>
              <a:t>Distinguish the </a:t>
            </a:r>
            <a:r>
              <a:rPr lang="en-US" sz="2800" dirty="0" smtClean="0"/>
              <a:t>Hindus morals and values</a:t>
            </a:r>
          </a:p>
          <a:p>
            <a:r>
              <a:rPr lang="en-US" sz="2800" dirty="0" smtClean="0"/>
              <a:t>Define the Spiritual </a:t>
            </a:r>
            <a:r>
              <a:rPr lang="en-US" sz="2800" dirty="0" smtClean="0"/>
              <a:t>aspects of Hinduism </a:t>
            </a:r>
          </a:p>
          <a:p>
            <a:r>
              <a:rPr lang="en-US" sz="2800" dirty="0" smtClean="0"/>
              <a:t>List the</a:t>
            </a:r>
            <a:r>
              <a:rPr lang="en-US" sz="2800" dirty="0" smtClean="0"/>
              <a:t> </a:t>
            </a:r>
            <a:r>
              <a:rPr lang="en-US" sz="2800" dirty="0" smtClean="0"/>
              <a:t>Hindus form of worship</a:t>
            </a:r>
          </a:p>
          <a:p>
            <a:r>
              <a:rPr lang="en-US" sz="2800" dirty="0" smtClean="0"/>
              <a:t>Summarize Philosophical </a:t>
            </a:r>
            <a:r>
              <a:rPr lang="en-US" sz="2800" dirty="0" smtClean="0"/>
              <a:t>views of Hinduism </a:t>
            </a:r>
          </a:p>
          <a:p>
            <a:r>
              <a:rPr lang="en-US" sz="2800" dirty="0" smtClean="0"/>
              <a:t>Analyze Hinduism </a:t>
            </a:r>
            <a:r>
              <a:rPr lang="en-US" sz="2800" dirty="0" smtClean="0"/>
              <a:t>and science</a:t>
            </a:r>
          </a:p>
          <a:p>
            <a:r>
              <a:rPr lang="en-US" sz="2800" dirty="0" smtClean="0"/>
              <a:t>Explain the relation to nursing </a:t>
            </a:r>
            <a:endParaRPr lang="en-US" sz="2800" dirty="0" smtClean="0"/>
          </a:p>
          <a:p>
            <a:endParaRPr lang="en-US" dirty="0"/>
          </a:p>
        </p:txBody>
      </p:sp>
    </p:spTree>
    <p:extLst>
      <p:ext uri="{BB962C8B-B14F-4D97-AF65-F5344CB8AC3E}">
        <p14:creationId xmlns:p14="http://schemas.microsoft.com/office/powerpoint/2010/main" val="1009788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0" y="409088"/>
            <a:ext cx="10571998" cy="970450"/>
          </a:xfrm>
        </p:spPr>
        <p:txBody>
          <a:bodyPr/>
          <a:lstStyle/>
          <a:p>
            <a:pPr algn="ctr"/>
            <a:r>
              <a:rPr lang="en-US" dirty="0" smtClean="0"/>
              <a:t>Hindus </a:t>
            </a:r>
            <a:r>
              <a:rPr lang="en-US" dirty="0" smtClean="0"/>
              <a:t>belief in God</a:t>
            </a:r>
            <a:endParaRPr lang="en-US" dirty="0"/>
          </a:p>
        </p:txBody>
      </p:sp>
      <p:sp>
        <p:nvSpPr>
          <p:cNvPr id="3" name="Content Placeholder 2"/>
          <p:cNvSpPr>
            <a:spLocks noGrp="1"/>
          </p:cNvSpPr>
          <p:nvPr>
            <p:ph idx="1"/>
          </p:nvPr>
        </p:nvSpPr>
        <p:spPr>
          <a:xfrm>
            <a:off x="827424" y="2660169"/>
            <a:ext cx="10554574" cy="3636511"/>
          </a:xfrm>
        </p:spPr>
        <p:txBody>
          <a:bodyPr>
            <a:normAutofit/>
          </a:bodyPr>
          <a:lstStyle/>
          <a:p>
            <a:r>
              <a:rPr lang="en-US" sz="3200" dirty="0" smtClean="0"/>
              <a:t>Brahman </a:t>
            </a:r>
          </a:p>
          <a:p>
            <a:r>
              <a:rPr lang="en-US" sz="3200" dirty="0" smtClean="0"/>
              <a:t>The main purpose of the religion is oneness with God</a:t>
            </a:r>
          </a:p>
          <a:p>
            <a:r>
              <a:rPr lang="en-US" sz="3200" dirty="0" smtClean="0"/>
              <a:t>They don’t believe in one god</a:t>
            </a:r>
          </a:p>
          <a:p>
            <a:r>
              <a:rPr lang="en-US" sz="3200" dirty="0" smtClean="0"/>
              <a:t>They have many gods that are all a form of the Brahman </a:t>
            </a:r>
          </a:p>
          <a:p>
            <a:endParaRPr lang="en-US" dirty="0" smtClean="0"/>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dirty="0"/>
              <a:t>Raman, V. V. (2012). HINDUISM AND SCIENCE: SOME REFLECTIONS. </a:t>
            </a:r>
            <a:r>
              <a:rPr lang="en-US" dirty="0" err="1"/>
              <a:t>Zygon</a:t>
            </a:r>
            <a:r>
              <a:rPr lang="en-US" dirty="0"/>
              <a:t>: Journal Of Religion &amp; Science, 	47(3), 549-574. doi:10.1111/j.1467-9744.2012.01274.x</a:t>
            </a:r>
          </a:p>
          <a:p>
            <a:endParaRPr lang="en-US" dirty="0"/>
          </a:p>
        </p:txBody>
      </p:sp>
    </p:spTree>
    <p:extLst>
      <p:ext uri="{BB962C8B-B14F-4D97-AF65-F5344CB8AC3E}">
        <p14:creationId xmlns:p14="http://schemas.microsoft.com/office/powerpoint/2010/main" val="3363245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a:t>Known as “Multiplicity of deities”</a:t>
            </a:r>
            <a:br>
              <a:rPr lang="en-US" dirty="0"/>
            </a:br>
            <a:endParaRPr lang="en-US" dirty="0"/>
          </a:p>
        </p:txBody>
      </p:sp>
      <p:pic>
        <p:nvPicPr>
          <p:cNvPr id="7" name="Picture Placeholder 6"/>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726" r="2726"/>
          <a:stretch>
            <a:fillRect/>
          </a:stretch>
        </p:blipFill>
        <p:spPr/>
      </p:pic>
      <p:sp>
        <p:nvSpPr>
          <p:cNvPr id="5" name="Text Placeholder 4"/>
          <p:cNvSpPr>
            <a:spLocks noGrp="1"/>
          </p:cNvSpPr>
          <p:nvPr>
            <p:ph type="body" sz="half" idx="2"/>
          </p:nvPr>
        </p:nvSpPr>
        <p:spPr/>
        <p:txBody>
          <a:bodyPr>
            <a:normAutofit fontScale="77500" lnSpcReduction="20000"/>
          </a:bodyPr>
          <a:lstStyle/>
          <a:p>
            <a:r>
              <a:rPr lang="en-US" dirty="0">
                <a:hlinkClick r:id="rId3"/>
              </a:rPr>
              <a:t>https://www.google.com/search?q=hinduism&amp;source=lnms&amp;tbm=isch&amp;sa=X&amp;ei=edU7VJrgI_X_sAST0ICACA&amp;ved=0CAYQ_AUoAQ&amp;biw=1242&amp;bih=565#facrc=_&amp;imgdii=_&amp;imgrc=CDn</a:t>
            </a:r>
            <a:r>
              <a:rPr lang="en-US" dirty="0"/>
              <a:t>	CrtegLrAyhM%253A%3Be5m6QKOKCt1pjM%3Bhttp%253A%252F%252Fwww.prestonfaithforum.org.uk%252Fimages%252Fbanners_hinduism.png%3Bhttp%253A%252F%252Fwww.prest	onfaithforum.org.uk%252Fhinduism%252Fhinduism.html%3B685%3B256</a:t>
            </a:r>
            <a:endParaRPr lang="en-US" dirty="0"/>
          </a:p>
        </p:txBody>
      </p:sp>
    </p:spTree>
    <p:extLst>
      <p:ext uri="{BB962C8B-B14F-4D97-AF65-F5344CB8AC3E}">
        <p14:creationId xmlns:p14="http://schemas.microsoft.com/office/powerpoint/2010/main" val="2235157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Spirituality </a:t>
            </a:r>
            <a:endParaRPr lang="en-US" dirty="0"/>
          </a:p>
        </p:txBody>
      </p:sp>
      <p:sp>
        <p:nvSpPr>
          <p:cNvPr id="3" name="Content Placeholder 2"/>
          <p:cNvSpPr>
            <a:spLocks noGrp="1"/>
          </p:cNvSpPr>
          <p:nvPr>
            <p:ph idx="1"/>
          </p:nvPr>
        </p:nvSpPr>
        <p:spPr/>
        <p:txBody>
          <a:bodyPr>
            <a:normAutofit/>
          </a:bodyPr>
          <a:lstStyle/>
          <a:p>
            <a:r>
              <a:rPr lang="en-US" sz="2800" dirty="0" smtClean="0"/>
              <a:t>Hindus worship more than a </a:t>
            </a:r>
            <a:r>
              <a:rPr lang="en-US" sz="2800" dirty="0"/>
              <a:t>G</a:t>
            </a:r>
            <a:r>
              <a:rPr lang="en-US" sz="2800" dirty="0" smtClean="0"/>
              <a:t>od</a:t>
            </a:r>
          </a:p>
          <a:p>
            <a:r>
              <a:rPr lang="en-US" sz="2800" dirty="0" smtClean="0"/>
              <a:t>They worship trees, planets, spirits, and animals </a:t>
            </a:r>
          </a:p>
          <a:p>
            <a:r>
              <a:rPr lang="en-US" sz="2800" dirty="0" smtClean="0"/>
              <a:t>They look for guidance from the Vedic Scriptures</a:t>
            </a:r>
          </a:p>
          <a:p>
            <a:r>
              <a:rPr lang="en-US" sz="2800" dirty="0" smtClean="0"/>
              <a:t>Hindus believe our body is nothing but matter and its not our true self</a:t>
            </a:r>
          </a:p>
          <a:p>
            <a:r>
              <a:rPr lang="en-US" sz="2800" dirty="0" smtClean="0"/>
              <a:t>Our souls are trapped by illusion </a:t>
            </a:r>
          </a:p>
        </p:txBody>
      </p:sp>
      <p:sp>
        <p:nvSpPr>
          <p:cNvPr id="4" name="Footer Placeholder 3"/>
          <p:cNvSpPr>
            <a:spLocks noGrp="1"/>
          </p:cNvSpPr>
          <p:nvPr>
            <p:ph type="ftr" sz="quarter" idx="11"/>
          </p:nvPr>
        </p:nvSpPr>
        <p:spPr/>
        <p:txBody>
          <a:bodyPr/>
          <a:lstStyle/>
          <a:p>
            <a:r>
              <a:rPr lang="en-US" dirty="0"/>
              <a:t>The Heart of Hinduism. (2004). Retrieved October 13, 2014, from http://hinduism.iskcon.org/index.htm</a:t>
            </a:r>
          </a:p>
          <a:p>
            <a:endParaRPr lang="en-US" dirty="0"/>
          </a:p>
        </p:txBody>
      </p:sp>
    </p:spTree>
    <p:extLst>
      <p:ext uri="{BB962C8B-B14F-4D97-AF65-F5344CB8AC3E}">
        <p14:creationId xmlns:p14="http://schemas.microsoft.com/office/powerpoint/2010/main" val="2122668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Hindus Moral</a:t>
            </a:r>
            <a:endParaRPr lang="en-US" dirty="0"/>
          </a:p>
        </p:txBody>
      </p:sp>
      <p:sp>
        <p:nvSpPr>
          <p:cNvPr id="3" name="Content Placeholder 2"/>
          <p:cNvSpPr>
            <a:spLocks noGrp="1"/>
          </p:cNvSpPr>
          <p:nvPr>
            <p:ph idx="1"/>
          </p:nvPr>
        </p:nvSpPr>
        <p:spPr>
          <a:xfrm>
            <a:off x="347730" y="2060621"/>
            <a:ext cx="11025556" cy="3798178"/>
          </a:xfrm>
        </p:spPr>
        <p:txBody>
          <a:bodyPr/>
          <a:lstStyle/>
          <a:p>
            <a:r>
              <a:rPr lang="en-US" sz="2800" b="1" dirty="0" smtClean="0"/>
              <a:t>Diverse beliefs and traditions</a:t>
            </a:r>
          </a:p>
          <a:p>
            <a:r>
              <a:rPr lang="en-US" sz="2800" b="1" dirty="0" smtClean="0"/>
              <a:t>Dharma </a:t>
            </a:r>
            <a:r>
              <a:rPr lang="en-US" sz="2800" dirty="0"/>
              <a:t>(ethics and duties)</a:t>
            </a:r>
          </a:p>
          <a:p>
            <a:r>
              <a:rPr lang="en-US" sz="2800" b="1" dirty="0"/>
              <a:t>Samsara</a:t>
            </a:r>
            <a:r>
              <a:rPr lang="en-US" sz="2800" dirty="0"/>
              <a:t> (rebirth)</a:t>
            </a:r>
          </a:p>
          <a:p>
            <a:r>
              <a:rPr lang="en-US" sz="2800" b="1" dirty="0" smtClean="0"/>
              <a:t>Moksha</a:t>
            </a:r>
            <a:r>
              <a:rPr lang="en-US" sz="2800" dirty="0" smtClean="0"/>
              <a:t> </a:t>
            </a:r>
            <a:r>
              <a:rPr lang="en-US" sz="2800" dirty="0"/>
              <a:t>(liberation from the cycle of Samsara</a:t>
            </a:r>
            <a:r>
              <a:rPr lang="en-US" sz="2800" dirty="0" smtClean="0"/>
              <a:t>)</a:t>
            </a:r>
          </a:p>
          <a:p>
            <a:r>
              <a:rPr lang="en-US" sz="2800" dirty="0" smtClean="0"/>
              <a:t>They believe anything that happens to them is a result of </a:t>
            </a:r>
            <a:r>
              <a:rPr lang="en-US" sz="2800" b="1" dirty="0" smtClean="0"/>
              <a:t>Karma</a:t>
            </a:r>
            <a:endParaRPr lang="en-US" sz="2800" b="1" dirty="0"/>
          </a:p>
          <a:p>
            <a:endParaRPr lang="en-US" dirty="0" smtClean="0"/>
          </a:p>
        </p:txBody>
      </p:sp>
      <p:sp>
        <p:nvSpPr>
          <p:cNvPr id="4" name="Footer Placeholder 3"/>
          <p:cNvSpPr>
            <a:spLocks noGrp="1"/>
          </p:cNvSpPr>
          <p:nvPr>
            <p:ph type="ftr" sz="quarter" idx="11"/>
          </p:nvPr>
        </p:nvSpPr>
        <p:spPr/>
        <p:txBody>
          <a:bodyPr/>
          <a:lstStyle/>
          <a:p>
            <a:r>
              <a:rPr lang="en-US" dirty="0" err="1"/>
              <a:t>Chapple</a:t>
            </a:r>
            <a:r>
              <a:rPr lang="en-US" dirty="0"/>
              <a:t>, C. (2012). Unifying Hinduism: Philosophy and Identity in Indian Intellectual History. By Andrew 	Nicholson. Journal Of The American Academy Of Religion, 80(2), 546-549. </a:t>
            </a:r>
          </a:p>
          <a:p>
            <a:endParaRPr lang="en-US" dirty="0"/>
          </a:p>
          <a:p>
            <a:endParaRPr lang="en-US" dirty="0"/>
          </a:p>
        </p:txBody>
      </p:sp>
    </p:spTree>
    <p:extLst>
      <p:ext uri="{BB962C8B-B14F-4D97-AF65-F5344CB8AC3E}">
        <p14:creationId xmlns:p14="http://schemas.microsoft.com/office/powerpoint/2010/main" val="3897673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541" y="563301"/>
            <a:ext cx="10571998" cy="970450"/>
          </a:xfrm>
        </p:spPr>
        <p:txBody>
          <a:bodyPr/>
          <a:lstStyle/>
          <a:p>
            <a:pPr algn="ctr"/>
            <a:r>
              <a:rPr lang="en-US" dirty="0" smtClean="0"/>
              <a:t>	Worship </a:t>
            </a:r>
            <a:endParaRPr lang="en-US" dirty="0"/>
          </a:p>
        </p:txBody>
      </p:sp>
      <p:sp>
        <p:nvSpPr>
          <p:cNvPr id="3" name="Content Placeholder 2"/>
          <p:cNvSpPr>
            <a:spLocks noGrp="1"/>
          </p:cNvSpPr>
          <p:nvPr>
            <p:ph idx="1"/>
          </p:nvPr>
        </p:nvSpPr>
        <p:spPr/>
        <p:txBody>
          <a:bodyPr>
            <a:normAutofit fontScale="85000" lnSpcReduction="20000"/>
          </a:bodyPr>
          <a:lstStyle/>
          <a:p>
            <a:r>
              <a:rPr lang="en-US" sz="3000" dirty="0" smtClean="0"/>
              <a:t>Worship typically takes place outside of the temple in their homes. </a:t>
            </a:r>
          </a:p>
          <a:p>
            <a:r>
              <a:rPr lang="en-US" sz="3000" dirty="0"/>
              <a:t>There are no specific days </a:t>
            </a:r>
            <a:r>
              <a:rPr lang="en-US" sz="3000" dirty="0" smtClean="0"/>
              <a:t>that they use for worship</a:t>
            </a:r>
          </a:p>
          <a:p>
            <a:r>
              <a:rPr lang="en-US" sz="3000" dirty="0" smtClean="0"/>
              <a:t>Different deities are worshiped on different days </a:t>
            </a:r>
          </a:p>
          <a:p>
            <a:r>
              <a:rPr lang="en-US" sz="3000" dirty="0" smtClean="0"/>
              <a:t>Monday: Shiva</a:t>
            </a:r>
          </a:p>
          <a:p>
            <a:r>
              <a:rPr lang="en-US" sz="3000" dirty="0" smtClean="0"/>
              <a:t>Tuesday: Hanuman</a:t>
            </a:r>
          </a:p>
          <a:p>
            <a:r>
              <a:rPr lang="en-US" sz="3000" dirty="0" smtClean="0"/>
              <a:t>Like to worship at dawn</a:t>
            </a:r>
          </a:p>
          <a:p>
            <a:r>
              <a:rPr lang="en-US" sz="3000" dirty="0" smtClean="0"/>
              <a:t>Their holy days include fasting </a:t>
            </a:r>
          </a:p>
          <a:p>
            <a:pPr marL="0" indent="0">
              <a:buNone/>
            </a:pPr>
            <a:endParaRPr lang="en-US" dirty="0"/>
          </a:p>
        </p:txBody>
      </p:sp>
      <p:sp>
        <p:nvSpPr>
          <p:cNvPr id="4" name="Footer Placeholder 3"/>
          <p:cNvSpPr>
            <a:spLocks noGrp="1"/>
          </p:cNvSpPr>
          <p:nvPr>
            <p:ph type="ftr" sz="quarter" idx="11"/>
          </p:nvPr>
        </p:nvSpPr>
        <p:spPr/>
        <p:txBody>
          <a:bodyPr/>
          <a:lstStyle/>
          <a:p>
            <a:r>
              <a:rPr lang="en-US" dirty="0"/>
              <a:t>Hinduism for beginners. (2014). Retrieved October 13, 2014, from 	</a:t>
            </a:r>
            <a:r>
              <a:rPr lang="en-US" dirty="0">
                <a:hlinkClick r:id="rId3"/>
              </a:rPr>
              <a:t>http://hinduism.about.com/od/basics/p/hinduismbasics.htm</a:t>
            </a:r>
            <a:endParaRPr lang="en-US" dirty="0"/>
          </a:p>
          <a:p>
            <a:endParaRPr lang="en-US" dirty="0"/>
          </a:p>
        </p:txBody>
      </p:sp>
    </p:spTree>
    <p:extLst>
      <p:ext uri="{BB962C8B-B14F-4D97-AF65-F5344CB8AC3E}">
        <p14:creationId xmlns:p14="http://schemas.microsoft.com/office/powerpoint/2010/main" val="1137443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Philosophical views </a:t>
            </a:r>
            <a:endParaRPr lang="en-US" dirty="0"/>
          </a:p>
        </p:txBody>
      </p:sp>
      <p:sp>
        <p:nvSpPr>
          <p:cNvPr id="3" name="Content Placeholder 2"/>
          <p:cNvSpPr>
            <a:spLocks noGrp="1"/>
          </p:cNvSpPr>
          <p:nvPr>
            <p:ph idx="1"/>
          </p:nvPr>
        </p:nvSpPr>
        <p:spPr/>
        <p:txBody>
          <a:bodyPr>
            <a:normAutofit/>
          </a:bodyPr>
          <a:lstStyle/>
          <a:p>
            <a:r>
              <a:rPr lang="en-US" sz="2400" dirty="0" smtClean="0"/>
              <a:t>Many sciences are combined such as astronomy, astrology, numerology, and psychology to make up the philosophy of Hinduisms</a:t>
            </a:r>
          </a:p>
          <a:p>
            <a:r>
              <a:rPr lang="en-US" sz="2400" dirty="0" smtClean="0"/>
              <a:t>The religion is said to explain all of our problems in life </a:t>
            </a:r>
          </a:p>
          <a:p>
            <a:r>
              <a:rPr lang="en-US" sz="2400" dirty="0" smtClean="0"/>
              <a:t>Hindus use different forms of exercise to connect with god. </a:t>
            </a:r>
          </a:p>
          <a:p>
            <a:r>
              <a:rPr lang="en-US" sz="2400" dirty="0" smtClean="0"/>
              <a:t>According to Chapple, “</a:t>
            </a:r>
            <a:r>
              <a:rPr lang="en-US" sz="2400" dirty="0"/>
              <a:t>Yoga allows for the utilization of God language as a means of spiritual understanding and </a:t>
            </a:r>
            <a:r>
              <a:rPr lang="en-US" sz="2400" dirty="0" smtClean="0"/>
              <a:t>practice”.</a:t>
            </a:r>
            <a:endParaRPr lang="en-US" sz="2400" dirty="0"/>
          </a:p>
        </p:txBody>
      </p:sp>
      <p:sp>
        <p:nvSpPr>
          <p:cNvPr id="4" name="Footer Placeholder 3"/>
          <p:cNvSpPr>
            <a:spLocks noGrp="1"/>
          </p:cNvSpPr>
          <p:nvPr>
            <p:ph type="ftr" sz="quarter" idx="11"/>
          </p:nvPr>
        </p:nvSpPr>
        <p:spPr>
          <a:xfrm>
            <a:off x="477272" y="6041362"/>
            <a:ext cx="8644320" cy="365125"/>
          </a:xfrm>
        </p:spPr>
        <p:txBody>
          <a:bodyPr/>
          <a:lstStyle/>
          <a:p>
            <a:r>
              <a:rPr lang="en-US" dirty="0" smtClean="0"/>
              <a:t>Chapple, C. (2012). Unifying Hinduism: Philosophy and Identity in Indian Intellectual History. By Andrew Nicholson. Journal Of The American Academy Of Religion, 80(2), 546-549. </a:t>
            </a:r>
            <a:endParaRPr lang="en-US" dirty="0"/>
          </a:p>
        </p:txBody>
      </p:sp>
    </p:spTree>
    <p:extLst>
      <p:ext uri="{BB962C8B-B14F-4D97-AF65-F5344CB8AC3E}">
        <p14:creationId xmlns:p14="http://schemas.microsoft.com/office/powerpoint/2010/main" val="34427565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11832</TotalTime>
  <Words>744</Words>
  <Application>Microsoft Office PowerPoint</Application>
  <PresentationFormat>Widescreen</PresentationFormat>
  <Paragraphs>86</Paragraphs>
  <Slides>13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Century Gothic</vt:lpstr>
      <vt:lpstr>Wingdings 2</vt:lpstr>
      <vt:lpstr>Quotable</vt:lpstr>
      <vt:lpstr>HINDUISM </vt:lpstr>
      <vt:lpstr>Purpose</vt:lpstr>
      <vt:lpstr>OBJECTIVES </vt:lpstr>
      <vt:lpstr>Hindus belief in God</vt:lpstr>
      <vt:lpstr>Known as “Multiplicity of deities” </vt:lpstr>
      <vt:lpstr>Spirituality </vt:lpstr>
      <vt:lpstr>Hindus Moral</vt:lpstr>
      <vt:lpstr> Worship </vt:lpstr>
      <vt:lpstr>Philosophical views </vt:lpstr>
      <vt:lpstr>Philosophical views</vt:lpstr>
      <vt:lpstr>Summary of what nurses need to understand</vt:lpstr>
      <vt:lpstr>PowerPoint Presentation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HINDUISM</dc:title>
  <dc:creator>Lindsey Pope</dc:creator>
  <cp:lastModifiedBy>Lindsey Pope</cp:lastModifiedBy>
  <cp:revision>34</cp:revision>
  <dcterms:created xsi:type="dcterms:W3CDTF">2014-10-11T17:38:49Z</dcterms:created>
  <dcterms:modified xsi:type="dcterms:W3CDTF">2014-11-07T02:20:33Z</dcterms:modified>
</cp:coreProperties>
</file>