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7" d="100"/>
          <a:sy n="67" d="100"/>
        </p:scale>
        <p:origin x="14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8A232F3-1533-4E8E-BEB1-19C3B8573FCD}" type="datetimeFigureOut">
              <a:rPr lang="en-US" smtClean="0"/>
              <a:t>3/24/2015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6D6BA1-82DB-49E2-8B99-CC4584C89953}" type="slidenum">
              <a:rPr lang="en-US" smtClean="0"/>
              <a:t>‹#›</a:t>
            </a:fld>
            <a:endParaRPr lang="en-US"/>
          </a:p>
        </p:txBody>
      </p:sp>
    </p:spTree>
    <p:extLst>
      <p:ext uri="{BB962C8B-B14F-4D97-AF65-F5344CB8AC3E}">
        <p14:creationId xmlns:p14="http://schemas.microsoft.com/office/powerpoint/2010/main" val="2091715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8A232F3-1533-4E8E-BEB1-19C3B8573FCD}" type="datetimeFigureOut">
              <a:rPr lang="en-US" smtClean="0"/>
              <a:t>3/24/2015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6D6BA1-82DB-49E2-8B99-CC4584C89953}" type="slidenum">
              <a:rPr lang="en-US" smtClean="0"/>
              <a:t>‹#›</a:t>
            </a:fld>
            <a:endParaRPr lang="en-US"/>
          </a:p>
        </p:txBody>
      </p:sp>
    </p:spTree>
    <p:extLst>
      <p:ext uri="{BB962C8B-B14F-4D97-AF65-F5344CB8AC3E}">
        <p14:creationId xmlns:p14="http://schemas.microsoft.com/office/powerpoint/2010/main" val="942792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8A232F3-1533-4E8E-BEB1-19C3B8573FCD}" type="datetimeFigureOut">
              <a:rPr lang="en-US" smtClean="0"/>
              <a:t>3/24/2015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6D6BA1-82DB-49E2-8B99-CC4584C89953}" type="slidenum">
              <a:rPr lang="en-US" smtClean="0"/>
              <a:t>‹#›</a:t>
            </a:fld>
            <a:endParaRPr lang="en-US"/>
          </a:p>
        </p:txBody>
      </p:sp>
    </p:spTree>
    <p:extLst>
      <p:ext uri="{BB962C8B-B14F-4D97-AF65-F5344CB8AC3E}">
        <p14:creationId xmlns:p14="http://schemas.microsoft.com/office/powerpoint/2010/main" val="181875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8A232F3-1533-4E8E-BEB1-19C3B8573FCD}" type="datetimeFigureOut">
              <a:rPr lang="en-US" smtClean="0"/>
              <a:t>3/24/2015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6D6BA1-82DB-49E2-8B99-CC4584C89953}" type="slidenum">
              <a:rPr lang="en-US" smtClean="0"/>
              <a:t>‹#›</a:t>
            </a:fld>
            <a:endParaRPr lang="en-US"/>
          </a:p>
        </p:txBody>
      </p:sp>
    </p:spTree>
    <p:extLst>
      <p:ext uri="{BB962C8B-B14F-4D97-AF65-F5344CB8AC3E}">
        <p14:creationId xmlns:p14="http://schemas.microsoft.com/office/powerpoint/2010/main" val="1480068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A232F3-1533-4E8E-BEB1-19C3B8573FCD}" type="datetimeFigureOut">
              <a:rPr lang="en-US" smtClean="0"/>
              <a:t>3/24/2015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6D6BA1-82DB-49E2-8B99-CC4584C89953}" type="slidenum">
              <a:rPr lang="en-US" smtClean="0"/>
              <a:t>‹#›</a:t>
            </a:fld>
            <a:endParaRPr lang="en-US"/>
          </a:p>
        </p:txBody>
      </p:sp>
    </p:spTree>
    <p:extLst>
      <p:ext uri="{BB962C8B-B14F-4D97-AF65-F5344CB8AC3E}">
        <p14:creationId xmlns:p14="http://schemas.microsoft.com/office/powerpoint/2010/main" val="1862127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8A232F3-1533-4E8E-BEB1-19C3B8573FCD}" type="datetimeFigureOut">
              <a:rPr lang="en-US" smtClean="0"/>
              <a:t>3/24/2015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6D6BA1-82DB-49E2-8B99-CC4584C89953}" type="slidenum">
              <a:rPr lang="en-US" smtClean="0"/>
              <a:t>‹#›</a:t>
            </a:fld>
            <a:endParaRPr lang="en-US"/>
          </a:p>
        </p:txBody>
      </p:sp>
    </p:spTree>
    <p:extLst>
      <p:ext uri="{BB962C8B-B14F-4D97-AF65-F5344CB8AC3E}">
        <p14:creationId xmlns:p14="http://schemas.microsoft.com/office/powerpoint/2010/main" val="2132028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8A232F3-1533-4E8E-BEB1-19C3B8573FCD}" type="datetimeFigureOut">
              <a:rPr lang="en-US" smtClean="0"/>
              <a:t>3/24/2015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6D6BA1-82DB-49E2-8B99-CC4584C89953}" type="slidenum">
              <a:rPr lang="en-US" smtClean="0"/>
              <a:t>‹#›</a:t>
            </a:fld>
            <a:endParaRPr lang="en-US"/>
          </a:p>
        </p:txBody>
      </p:sp>
    </p:spTree>
    <p:extLst>
      <p:ext uri="{BB962C8B-B14F-4D97-AF65-F5344CB8AC3E}">
        <p14:creationId xmlns:p14="http://schemas.microsoft.com/office/powerpoint/2010/main" val="215186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8A232F3-1533-4E8E-BEB1-19C3B8573FCD}" type="datetimeFigureOut">
              <a:rPr lang="en-US" smtClean="0"/>
              <a:t>3/24/2015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6D6BA1-82DB-49E2-8B99-CC4584C89953}" type="slidenum">
              <a:rPr lang="en-US" smtClean="0"/>
              <a:t>‹#›</a:t>
            </a:fld>
            <a:endParaRPr lang="en-US"/>
          </a:p>
        </p:txBody>
      </p:sp>
    </p:spTree>
    <p:extLst>
      <p:ext uri="{BB962C8B-B14F-4D97-AF65-F5344CB8AC3E}">
        <p14:creationId xmlns:p14="http://schemas.microsoft.com/office/powerpoint/2010/main" val="1726117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A232F3-1533-4E8E-BEB1-19C3B8573FCD}" type="datetimeFigureOut">
              <a:rPr lang="en-US" smtClean="0"/>
              <a:t>3/24/2015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6D6BA1-82DB-49E2-8B99-CC4584C89953}" type="slidenum">
              <a:rPr lang="en-US" smtClean="0"/>
              <a:t>‹#›</a:t>
            </a:fld>
            <a:endParaRPr lang="en-US"/>
          </a:p>
        </p:txBody>
      </p:sp>
    </p:spTree>
    <p:extLst>
      <p:ext uri="{BB962C8B-B14F-4D97-AF65-F5344CB8AC3E}">
        <p14:creationId xmlns:p14="http://schemas.microsoft.com/office/powerpoint/2010/main" val="996570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A232F3-1533-4E8E-BEB1-19C3B8573FCD}" type="datetimeFigureOut">
              <a:rPr lang="en-US" smtClean="0"/>
              <a:t>3/24/2015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6D6BA1-82DB-49E2-8B99-CC4584C89953}" type="slidenum">
              <a:rPr lang="en-US" smtClean="0"/>
              <a:t>‹#›</a:t>
            </a:fld>
            <a:endParaRPr lang="en-US"/>
          </a:p>
        </p:txBody>
      </p:sp>
    </p:spTree>
    <p:extLst>
      <p:ext uri="{BB962C8B-B14F-4D97-AF65-F5344CB8AC3E}">
        <p14:creationId xmlns:p14="http://schemas.microsoft.com/office/powerpoint/2010/main" val="1322898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A232F3-1533-4E8E-BEB1-19C3B8573FCD}" type="datetimeFigureOut">
              <a:rPr lang="en-US" smtClean="0"/>
              <a:t>3/24/2015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6D6BA1-82DB-49E2-8B99-CC4584C89953}" type="slidenum">
              <a:rPr lang="en-US" smtClean="0"/>
              <a:t>‹#›</a:t>
            </a:fld>
            <a:endParaRPr lang="en-US"/>
          </a:p>
        </p:txBody>
      </p:sp>
    </p:spTree>
    <p:extLst>
      <p:ext uri="{BB962C8B-B14F-4D97-AF65-F5344CB8AC3E}">
        <p14:creationId xmlns:p14="http://schemas.microsoft.com/office/powerpoint/2010/main" val="13881830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A232F3-1533-4E8E-BEB1-19C3B8573FCD}" type="datetimeFigureOut">
              <a:rPr lang="en-US" smtClean="0"/>
              <a:t>3/24/2015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6D6BA1-82DB-49E2-8B99-CC4584C89953}" type="slidenum">
              <a:rPr lang="en-US" smtClean="0"/>
              <a:t>‹#›</a:t>
            </a:fld>
            <a:endParaRPr lang="en-US"/>
          </a:p>
        </p:txBody>
      </p:sp>
    </p:spTree>
    <p:extLst>
      <p:ext uri="{BB962C8B-B14F-4D97-AF65-F5344CB8AC3E}">
        <p14:creationId xmlns:p14="http://schemas.microsoft.com/office/powerpoint/2010/main" val="105789435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878906" y="-33338"/>
            <a:ext cx="9144000" cy="1352550"/>
          </a:xfrm>
        </p:spPr>
        <p:txBody>
          <a:bodyPr/>
          <a:lstStyle/>
          <a:p>
            <a:r>
              <a:rPr lang="en-US" dirty="0" smtClean="0"/>
              <a:t> </a:t>
            </a:r>
            <a:endParaRPr lang="en-US" dirty="0"/>
          </a:p>
        </p:txBody>
      </p:sp>
      <p:pic>
        <p:nvPicPr>
          <p:cNvPr id="5" name="Picture 4"/>
          <p:cNvPicPr>
            <a:picLocks noChangeAspect="1"/>
          </p:cNvPicPr>
          <p:nvPr/>
        </p:nvPicPr>
        <p:blipFill>
          <a:blip r:embed="rId2"/>
          <a:stretch>
            <a:fillRect/>
          </a:stretch>
        </p:blipFill>
        <p:spPr>
          <a:xfrm>
            <a:off x="-2" y="-1"/>
            <a:ext cx="2128839" cy="1398745"/>
          </a:xfrm>
          <a:prstGeom prst="rect">
            <a:avLst/>
          </a:prstGeom>
        </p:spPr>
      </p:pic>
      <p:sp>
        <p:nvSpPr>
          <p:cNvPr id="7" name="TextBox 6"/>
          <p:cNvSpPr txBox="1"/>
          <p:nvPr/>
        </p:nvSpPr>
        <p:spPr>
          <a:xfrm>
            <a:off x="2128837" y="0"/>
            <a:ext cx="8103495" cy="1352550"/>
          </a:xfrm>
          <a:prstGeom prst="rect">
            <a:avLst/>
          </a:prstGeom>
          <a:noFill/>
          <a:ln w="25400">
            <a:solidFill>
              <a:schemeClr val="accent6">
                <a:lumMod val="50000"/>
              </a:schemeClr>
            </a:solidFill>
          </a:ln>
        </p:spPr>
        <p:txBody>
          <a:bodyPr wrap="square" rtlCol="0">
            <a:noAutofit/>
          </a:bodyPr>
          <a:lstStyle/>
          <a:p>
            <a:pPr algn="ctr"/>
            <a:r>
              <a:rPr lang="it-IT" dirty="0" smtClean="0">
                <a:solidFill>
                  <a:schemeClr val="accent4">
                    <a:lumMod val="75000"/>
                  </a:schemeClr>
                </a:solidFill>
              </a:rPr>
              <a:t>Bipolar II Disorder in Adults</a:t>
            </a:r>
            <a:endParaRPr lang="en-US" dirty="0" smtClean="0">
              <a:solidFill>
                <a:schemeClr val="accent4">
                  <a:lumMod val="75000"/>
                </a:schemeClr>
              </a:solidFill>
            </a:endParaRPr>
          </a:p>
          <a:p>
            <a:pPr algn="ctr"/>
            <a:r>
              <a:rPr lang="en-US" dirty="0" smtClean="0">
                <a:solidFill>
                  <a:schemeClr val="accent4">
                    <a:lumMod val="75000"/>
                  </a:schemeClr>
                </a:solidFill>
              </a:rPr>
              <a:t>Taylor Godfrey Nursing Student</a:t>
            </a:r>
          </a:p>
          <a:p>
            <a:pPr algn="ctr"/>
            <a:r>
              <a:rPr lang="en-US" dirty="0" smtClean="0">
                <a:solidFill>
                  <a:schemeClr val="accent4">
                    <a:lumMod val="75000"/>
                  </a:schemeClr>
                </a:solidFill>
              </a:rPr>
              <a:t>Methodist University </a:t>
            </a:r>
          </a:p>
          <a:p>
            <a:pPr algn="ctr"/>
            <a:r>
              <a:rPr lang="en-US" dirty="0" smtClean="0">
                <a:solidFill>
                  <a:schemeClr val="accent4">
                    <a:lumMod val="75000"/>
                  </a:schemeClr>
                </a:solidFill>
              </a:rPr>
              <a:t>March 2015 </a:t>
            </a:r>
          </a:p>
          <a:p>
            <a:endParaRPr lang="en-US" dirty="0" smtClean="0"/>
          </a:p>
          <a:p>
            <a:endParaRPr lang="en-US" dirty="0"/>
          </a:p>
        </p:txBody>
      </p:sp>
      <p:sp>
        <p:nvSpPr>
          <p:cNvPr id="8" name="TextBox 7"/>
          <p:cNvSpPr txBox="1"/>
          <p:nvPr/>
        </p:nvSpPr>
        <p:spPr>
          <a:xfrm>
            <a:off x="-1" y="1375648"/>
            <a:ext cx="2757488" cy="2554545"/>
          </a:xfrm>
          <a:prstGeom prst="rect">
            <a:avLst/>
          </a:prstGeom>
          <a:solidFill>
            <a:schemeClr val="bg1"/>
          </a:solidFill>
          <a:ln w="25400">
            <a:solidFill>
              <a:schemeClr val="accent6">
                <a:lumMod val="50000"/>
              </a:schemeClr>
            </a:solidFill>
          </a:ln>
        </p:spPr>
        <p:txBody>
          <a:bodyPr wrap="square" rtlCol="0">
            <a:spAutoFit/>
          </a:bodyPr>
          <a:lstStyle/>
          <a:p>
            <a:pPr algn="ctr"/>
            <a:r>
              <a:rPr lang="en-US" sz="1600" b="1" dirty="0" smtClean="0">
                <a:solidFill>
                  <a:schemeClr val="accent4">
                    <a:lumMod val="75000"/>
                  </a:schemeClr>
                </a:solidFill>
              </a:rPr>
              <a:t>Abstract</a:t>
            </a:r>
            <a:endParaRPr lang="en-US" sz="2000" b="1" dirty="0" smtClean="0">
              <a:solidFill>
                <a:schemeClr val="accent4">
                  <a:lumMod val="75000"/>
                </a:schemeClr>
              </a:solidFill>
            </a:endParaRPr>
          </a:p>
          <a:p>
            <a:r>
              <a:rPr lang="en-US" sz="1400" dirty="0" smtClean="0">
                <a:solidFill>
                  <a:schemeClr val="accent4">
                    <a:lumMod val="75000"/>
                  </a:schemeClr>
                </a:solidFill>
              </a:rPr>
              <a:t>Bipolar disorder is alterations in mood, with periods of mania, hypomania, psychosis, and depression. </a:t>
            </a:r>
            <a:r>
              <a:rPr lang="en-US" sz="1400" dirty="0">
                <a:solidFill>
                  <a:schemeClr val="accent4">
                    <a:lumMod val="75000"/>
                  </a:schemeClr>
                </a:solidFill>
              </a:rPr>
              <a:t>B</a:t>
            </a:r>
            <a:r>
              <a:rPr lang="en-US" sz="1400" dirty="0" smtClean="0">
                <a:solidFill>
                  <a:schemeClr val="accent4">
                    <a:lumMod val="75000"/>
                  </a:schemeClr>
                </a:solidFill>
              </a:rPr>
              <a:t>ipolar II disorder is characterized by one or more episodes of major depression with at least one hypomanic episode. The risk for suicide increases greatly with these patients. </a:t>
            </a:r>
          </a:p>
          <a:p>
            <a:endParaRPr lang="en-US" dirty="0"/>
          </a:p>
        </p:txBody>
      </p:sp>
      <p:sp>
        <p:nvSpPr>
          <p:cNvPr id="13" name="TextBox 12"/>
          <p:cNvSpPr txBox="1"/>
          <p:nvPr/>
        </p:nvSpPr>
        <p:spPr>
          <a:xfrm>
            <a:off x="14287" y="3937873"/>
            <a:ext cx="2757487" cy="2705815"/>
          </a:xfrm>
          <a:prstGeom prst="rect">
            <a:avLst/>
          </a:prstGeom>
          <a:noFill/>
          <a:ln w="25400">
            <a:solidFill>
              <a:schemeClr val="accent6">
                <a:lumMod val="50000"/>
              </a:schemeClr>
            </a:solidFill>
          </a:ln>
        </p:spPr>
        <p:txBody>
          <a:bodyPr wrap="square" rtlCol="0">
            <a:noAutofit/>
          </a:bodyPr>
          <a:lstStyle/>
          <a:p>
            <a:pPr algn="ctr"/>
            <a:r>
              <a:rPr lang="en-US" sz="1600" b="1" dirty="0" smtClean="0">
                <a:solidFill>
                  <a:schemeClr val="accent4">
                    <a:lumMod val="75000"/>
                  </a:schemeClr>
                </a:solidFill>
              </a:rPr>
              <a:t>Pathophysiology</a:t>
            </a:r>
          </a:p>
          <a:p>
            <a:r>
              <a:rPr lang="en-US" sz="1200" dirty="0" smtClean="0">
                <a:solidFill>
                  <a:schemeClr val="accent4">
                    <a:lumMod val="75000"/>
                  </a:schemeClr>
                </a:solidFill>
              </a:rPr>
              <a:t>No gene has been identified to cause Bipolar II disorder; however recent studies are stating that it could be  tryptophan hydroxylase 2 (TPH2) gene, which is an enzyme in the synthetic pathway for serotonin. Other studies suggest the CACNA1C gene, which codes for a subunit of calcium channels. The  gene is involved in channel gating, supporting the use of lithium, which in turn results in the down-regulation of calcium channel subunits.</a:t>
            </a:r>
            <a:endParaRPr lang="en-US" sz="1200" dirty="0">
              <a:solidFill>
                <a:schemeClr val="accent4">
                  <a:lumMod val="75000"/>
                </a:schemeClr>
              </a:solidFill>
            </a:endParaRPr>
          </a:p>
        </p:txBody>
      </p:sp>
      <p:pic>
        <p:nvPicPr>
          <p:cNvPr id="14" name="Picture 13"/>
          <p:cNvPicPr>
            <a:picLocks noChangeAspect="1"/>
          </p:cNvPicPr>
          <p:nvPr/>
        </p:nvPicPr>
        <p:blipFill>
          <a:blip r:embed="rId3"/>
          <a:stretch>
            <a:fillRect/>
          </a:stretch>
        </p:blipFill>
        <p:spPr>
          <a:xfrm>
            <a:off x="2786062" y="1398745"/>
            <a:ext cx="2514601" cy="2143124"/>
          </a:xfrm>
          <a:prstGeom prst="rect">
            <a:avLst/>
          </a:prstGeom>
        </p:spPr>
      </p:pic>
      <p:sp>
        <p:nvSpPr>
          <p:cNvPr id="15" name="TextBox 14"/>
          <p:cNvSpPr txBox="1"/>
          <p:nvPr/>
        </p:nvSpPr>
        <p:spPr>
          <a:xfrm>
            <a:off x="2786062" y="3575207"/>
            <a:ext cx="2514601" cy="3068481"/>
          </a:xfrm>
          <a:prstGeom prst="rect">
            <a:avLst/>
          </a:prstGeom>
          <a:noFill/>
          <a:ln w="25400">
            <a:solidFill>
              <a:schemeClr val="accent6">
                <a:lumMod val="50000"/>
              </a:schemeClr>
            </a:solidFill>
          </a:ln>
        </p:spPr>
        <p:txBody>
          <a:bodyPr wrap="square" rtlCol="0">
            <a:noAutofit/>
          </a:bodyPr>
          <a:lstStyle/>
          <a:p>
            <a:pPr algn="ctr"/>
            <a:r>
              <a:rPr lang="en-US" sz="1600" b="1" dirty="0" smtClean="0">
                <a:solidFill>
                  <a:schemeClr val="accent4">
                    <a:lumMod val="75000"/>
                  </a:schemeClr>
                </a:solidFill>
              </a:rPr>
              <a:t>Evaluation and Assessment </a:t>
            </a:r>
          </a:p>
          <a:p>
            <a:r>
              <a:rPr lang="en-US" sz="1400" dirty="0" smtClean="0">
                <a:solidFill>
                  <a:schemeClr val="accent4">
                    <a:lumMod val="75000"/>
                  </a:schemeClr>
                </a:solidFill>
              </a:rPr>
              <a:t>Diagnosing Bipolar II disorder is  complicated because many other mood disorders have manic episodes. A thorough assessment focusing on the endocrine and neurologic systems. Also, laboratory testing (including thyroid testing, CBC, blood chemistries, and urine toxicology testing), should be conducted to rule out other etiologies of mood disorders.</a:t>
            </a:r>
            <a:endParaRPr lang="en-US" sz="1200" dirty="0">
              <a:solidFill>
                <a:schemeClr val="accent4">
                  <a:lumMod val="75000"/>
                </a:schemeClr>
              </a:solidFill>
            </a:endParaRPr>
          </a:p>
        </p:txBody>
      </p:sp>
      <p:pic>
        <p:nvPicPr>
          <p:cNvPr id="16" name="Picture 15"/>
          <p:cNvPicPr>
            <a:picLocks noChangeAspect="1"/>
          </p:cNvPicPr>
          <p:nvPr/>
        </p:nvPicPr>
        <p:blipFill>
          <a:blip r:embed="rId4"/>
          <a:stretch>
            <a:fillRect/>
          </a:stretch>
        </p:blipFill>
        <p:spPr>
          <a:xfrm>
            <a:off x="10232332" y="-8811"/>
            <a:ext cx="1959668" cy="1375648"/>
          </a:xfrm>
          <a:prstGeom prst="rect">
            <a:avLst/>
          </a:prstGeom>
        </p:spPr>
      </p:pic>
      <p:sp>
        <p:nvSpPr>
          <p:cNvPr id="17" name="TextBox 16"/>
          <p:cNvSpPr txBox="1"/>
          <p:nvPr/>
        </p:nvSpPr>
        <p:spPr>
          <a:xfrm>
            <a:off x="5329238" y="1366837"/>
            <a:ext cx="2943226" cy="1446550"/>
          </a:xfrm>
          <a:prstGeom prst="rect">
            <a:avLst/>
          </a:prstGeom>
          <a:noFill/>
          <a:ln w="25400">
            <a:solidFill>
              <a:schemeClr val="accent6">
                <a:lumMod val="50000"/>
              </a:schemeClr>
            </a:solidFill>
          </a:ln>
        </p:spPr>
        <p:txBody>
          <a:bodyPr wrap="square" rtlCol="0">
            <a:spAutoFit/>
          </a:bodyPr>
          <a:lstStyle/>
          <a:p>
            <a:pPr algn="ctr"/>
            <a:r>
              <a:rPr lang="en-US" sz="1600" b="1" dirty="0" smtClean="0">
                <a:solidFill>
                  <a:schemeClr val="accent4">
                    <a:lumMod val="75000"/>
                  </a:schemeClr>
                </a:solidFill>
              </a:rPr>
              <a:t>Treatment and Management</a:t>
            </a:r>
          </a:p>
          <a:p>
            <a:r>
              <a:rPr lang="en-US" sz="1200" dirty="0" smtClean="0">
                <a:solidFill>
                  <a:schemeClr val="accent4">
                    <a:lumMod val="75000"/>
                  </a:schemeClr>
                </a:solidFill>
              </a:rPr>
              <a:t>Patients who have acute manic episodes should be assessed for their risk of suicide, aggressiveness, and potential for violence to others. The patient needs to discontinue antidepressants, nicotine, and alcohol immediately. </a:t>
            </a:r>
            <a:endParaRPr lang="en-US" sz="1200" dirty="0">
              <a:solidFill>
                <a:schemeClr val="accent4">
                  <a:lumMod val="75000"/>
                </a:schemeClr>
              </a:solidFill>
            </a:endParaRPr>
          </a:p>
        </p:txBody>
      </p:sp>
      <p:sp>
        <p:nvSpPr>
          <p:cNvPr id="18" name="TextBox 17"/>
          <p:cNvSpPr txBox="1"/>
          <p:nvPr/>
        </p:nvSpPr>
        <p:spPr>
          <a:xfrm>
            <a:off x="8301039" y="1375648"/>
            <a:ext cx="3890961" cy="4185761"/>
          </a:xfrm>
          <a:prstGeom prst="rect">
            <a:avLst/>
          </a:prstGeom>
          <a:noFill/>
          <a:ln w="25400">
            <a:solidFill>
              <a:schemeClr val="accent6">
                <a:lumMod val="50000"/>
              </a:schemeClr>
            </a:solidFill>
          </a:ln>
        </p:spPr>
        <p:txBody>
          <a:bodyPr wrap="square" rtlCol="0">
            <a:spAutoFit/>
          </a:bodyPr>
          <a:lstStyle/>
          <a:p>
            <a:pPr algn="ctr"/>
            <a:r>
              <a:rPr lang="en-US" sz="1400" b="1" dirty="0" smtClean="0">
                <a:solidFill>
                  <a:schemeClr val="accent4">
                    <a:lumMod val="75000"/>
                  </a:schemeClr>
                </a:solidFill>
              </a:rPr>
              <a:t>Pharmacologic Therapy</a:t>
            </a:r>
          </a:p>
          <a:p>
            <a:r>
              <a:rPr lang="en-US" sz="1200" b="1" u="sng" dirty="0" smtClean="0">
                <a:solidFill>
                  <a:schemeClr val="accent4">
                    <a:lumMod val="75000"/>
                  </a:schemeClr>
                </a:solidFill>
              </a:rPr>
              <a:t>Lithium</a:t>
            </a:r>
            <a:r>
              <a:rPr lang="en-US" sz="1200" b="1" dirty="0" smtClean="0">
                <a:solidFill>
                  <a:schemeClr val="accent4">
                    <a:lumMod val="75000"/>
                  </a:schemeClr>
                </a:solidFill>
              </a:rPr>
              <a:t> is the drug used to treat  mania and for the treatment and prophylaxis of bipolar disorder. Lithium is mainly for manic episodes. The most common side effects include nausea, tremor, polyuria and thirst, weight gain, loose stools, cognitive impairment, nephropathy, hypothyroidism and goiter.</a:t>
            </a:r>
          </a:p>
          <a:p>
            <a:endParaRPr lang="en-US" sz="1200" b="1" dirty="0">
              <a:solidFill>
                <a:schemeClr val="accent4">
                  <a:lumMod val="75000"/>
                </a:schemeClr>
              </a:solidFill>
            </a:endParaRPr>
          </a:p>
          <a:p>
            <a:r>
              <a:rPr lang="en-US" sz="1200" b="1" u="sng" dirty="0" smtClean="0">
                <a:solidFill>
                  <a:schemeClr val="accent4">
                    <a:lumMod val="75000"/>
                  </a:schemeClr>
                </a:solidFill>
              </a:rPr>
              <a:t>Anticonvulsants </a:t>
            </a:r>
            <a:r>
              <a:rPr lang="en-US" sz="1200" b="1" dirty="0" smtClean="0">
                <a:solidFill>
                  <a:schemeClr val="accent4">
                    <a:lumMod val="75000"/>
                  </a:schemeClr>
                </a:solidFill>
              </a:rPr>
              <a:t>can also be used  because they decrease brain excitation, enhance inhibition by blocking low-voltage sodium-gated channels, lower glutamate and other excitatory amino acids, and  potentiate the levels of GABA. Anticonvulsants used include valproate or divalproex, lamotrigine, and carbamazepine.</a:t>
            </a:r>
          </a:p>
          <a:p>
            <a:endParaRPr lang="en-US" sz="1200" b="1" dirty="0" smtClean="0">
              <a:solidFill>
                <a:schemeClr val="accent4">
                  <a:lumMod val="75000"/>
                </a:schemeClr>
              </a:solidFill>
            </a:endParaRPr>
          </a:p>
          <a:p>
            <a:r>
              <a:rPr lang="en-US" sz="1200" b="1" u="sng" dirty="0" smtClean="0">
                <a:solidFill>
                  <a:schemeClr val="accent4">
                    <a:lumMod val="75000"/>
                  </a:schemeClr>
                </a:solidFill>
              </a:rPr>
              <a:t>Antipsychotics </a:t>
            </a:r>
            <a:r>
              <a:rPr lang="en-US" sz="1200" dirty="0">
                <a:solidFill>
                  <a:schemeClr val="accent4">
                    <a:lumMod val="75000"/>
                  </a:schemeClr>
                </a:solidFill>
              </a:rPr>
              <a:t>s</a:t>
            </a:r>
            <a:r>
              <a:rPr lang="en-US" sz="1200" dirty="0" smtClean="0">
                <a:solidFill>
                  <a:schemeClr val="accent4">
                    <a:lumMod val="75000"/>
                  </a:schemeClr>
                </a:solidFill>
              </a:rPr>
              <a:t>ome antipsychotics have demonstrated efficacy in patients with mania however they are rarely used for Bipolar II unless combined with other medications.</a:t>
            </a:r>
          </a:p>
          <a:p>
            <a:endParaRPr lang="en-US" sz="1200" dirty="0" smtClean="0">
              <a:solidFill>
                <a:schemeClr val="accent4">
                  <a:lumMod val="75000"/>
                </a:schemeClr>
              </a:solidFill>
            </a:endParaRPr>
          </a:p>
          <a:p>
            <a:r>
              <a:rPr lang="en-US" sz="1200" b="1" u="sng" dirty="0" smtClean="0">
                <a:solidFill>
                  <a:schemeClr val="accent4">
                    <a:lumMod val="75000"/>
                  </a:schemeClr>
                </a:solidFill>
              </a:rPr>
              <a:t>Antidepressants</a:t>
            </a:r>
            <a:r>
              <a:rPr lang="en-US" sz="1200" dirty="0" smtClean="0">
                <a:solidFill>
                  <a:schemeClr val="accent4">
                    <a:lumMod val="75000"/>
                  </a:schemeClr>
                </a:solidFill>
              </a:rPr>
              <a:t> are not very effective at treating Bipolar II. A study shows that using fluoxetine with Lithium helps with relapse prevention of the lithium.  </a:t>
            </a:r>
            <a:endParaRPr lang="en-US" sz="1200" b="1" u="sng" dirty="0" smtClean="0">
              <a:solidFill>
                <a:schemeClr val="accent4">
                  <a:lumMod val="75000"/>
                </a:schemeClr>
              </a:solidFill>
            </a:endParaRPr>
          </a:p>
        </p:txBody>
      </p:sp>
      <p:sp>
        <p:nvSpPr>
          <p:cNvPr id="19" name="TextBox 18"/>
          <p:cNvSpPr txBox="1"/>
          <p:nvPr/>
        </p:nvSpPr>
        <p:spPr>
          <a:xfrm>
            <a:off x="8284470" y="5561409"/>
            <a:ext cx="3876674" cy="1082279"/>
          </a:xfrm>
          <a:prstGeom prst="rect">
            <a:avLst/>
          </a:prstGeom>
          <a:noFill/>
          <a:ln w="25400">
            <a:solidFill>
              <a:schemeClr val="accent6">
                <a:lumMod val="50000"/>
              </a:schemeClr>
            </a:solidFill>
          </a:ln>
        </p:spPr>
        <p:txBody>
          <a:bodyPr wrap="square" rtlCol="0">
            <a:noAutofit/>
          </a:bodyPr>
          <a:lstStyle/>
          <a:p>
            <a:pPr algn="ctr"/>
            <a:r>
              <a:rPr lang="en-US" sz="1200" dirty="0" smtClean="0">
                <a:solidFill>
                  <a:schemeClr val="accent4">
                    <a:lumMod val="75000"/>
                  </a:schemeClr>
                </a:solidFill>
              </a:rPr>
              <a:t>References </a:t>
            </a:r>
          </a:p>
          <a:p>
            <a:r>
              <a:rPr lang="en-US" sz="800" dirty="0" smtClean="0">
                <a:solidFill>
                  <a:schemeClr val="accent4">
                    <a:lumMod val="75000"/>
                  </a:schemeClr>
                </a:solidFill>
              </a:rPr>
              <a:t>Soliman, M., Mahdavian, S., Honeywell, M., &amp; Welch, T. (2011, November 26). Bipolar II Disorder in Adults: A Review of Management Options. Retrieved March 2, 2015, from </a:t>
            </a:r>
            <a:r>
              <a:rPr lang="en-US" sz="1200" dirty="0" smtClean="0">
                <a:solidFill>
                  <a:schemeClr val="accent4">
                    <a:lumMod val="75000"/>
                  </a:schemeClr>
                </a:solidFill>
              </a:rPr>
              <a:t>http://www.uspharmacist.com/content/t/mental_health/c/31084</a:t>
            </a:r>
          </a:p>
          <a:p>
            <a:endParaRPr lang="en-US" sz="1200" dirty="0" smtClean="0"/>
          </a:p>
          <a:p>
            <a:r>
              <a:rPr lang="en-US" dirty="0" smtClean="0"/>
              <a:t> </a:t>
            </a:r>
            <a:endParaRPr lang="en-US" dirty="0"/>
          </a:p>
        </p:txBody>
      </p:sp>
      <p:pic>
        <p:nvPicPr>
          <p:cNvPr id="22" name="Picture 21"/>
          <p:cNvPicPr>
            <a:picLocks noChangeAspect="1"/>
          </p:cNvPicPr>
          <p:nvPr/>
        </p:nvPicPr>
        <p:blipFill>
          <a:blip r:embed="rId5"/>
          <a:stretch>
            <a:fillRect/>
          </a:stretch>
        </p:blipFill>
        <p:spPr>
          <a:xfrm>
            <a:off x="5329238" y="2851307"/>
            <a:ext cx="2924376" cy="3792381"/>
          </a:xfrm>
          <a:prstGeom prst="rect">
            <a:avLst/>
          </a:prstGeom>
        </p:spPr>
      </p:pic>
    </p:spTree>
    <p:extLst>
      <p:ext uri="{BB962C8B-B14F-4D97-AF65-F5344CB8AC3E}">
        <p14:creationId xmlns:p14="http://schemas.microsoft.com/office/powerpoint/2010/main" val="6123947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1663</TotalTime>
  <Words>445</Words>
  <Application>Microsoft Office PowerPoint</Application>
  <PresentationFormat>Widescreen</PresentationFormat>
  <Paragraphs>25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Lindsey Pope</dc:creator>
  <cp:lastModifiedBy>Lindsey Pope</cp:lastModifiedBy>
  <cp:revision>19</cp:revision>
  <dcterms:created xsi:type="dcterms:W3CDTF">2015-03-24T13:27:30Z</dcterms:created>
  <dcterms:modified xsi:type="dcterms:W3CDTF">2015-03-25T17:11:25Z</dcterms:modified>
</cp:coreProperties>
</file>